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02" r:id="rId5"/>
    <p:sldId id="281" r:id="rId6"/>
    <p:sldId id="294" r:id="rId7"/>
    <p:sldId id="304" r:id="rId8"/>
    <p:sldId id="333" r:id="rId9"/>
    <p:sldId id="328" r:id="rId10"/>
    <p:sldId id="301" r:id="rId11"/>
    <p:sldId id="317" r:id="rId12"/>
    <p:sldId id="318" r:id="rId13"/>
    <p:sldId id="308" r:id="rId14"/>
    <p:sldId id="319" r:id="rId15"/>
    <p:sldId id="303" r:id="rId16"/>
    <p:sldId id="320" r:id="rId17"/>
    <p:sldId id="321" r:id="rId18"/>
    <p:sldId id="310" r:id="rId19"/>
    <p:sldId id="324" r:id="rId20"/>
    <p:sldId id="325" r:id="rId21"/>
    <p:sldId id="330" r:id="rId22"/>
    <p:sldId id="326" r:id="rId23"/>
    <p:sldId id="329" r:id="rId24"/>
    <p:sldId id="331" r:id="rId25"/>
    <p:sldId id="332" r:id="rId26"/>
    <p:sldId id="298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9993"/>
    <a:srgbClr val="373C3A"/>
    <a:srgbClr val="19304C"/>
    <a:srgbClr val="194093"/>
    <a:srgbClr val="A13E50"/>
    <a:srgbClr val="6E8A95"/>
    <a:srgbClr val="DCB534"/>
    <a:srgbClr val="053F9D"/>
    <a:srgbClr val="6BAFC5"/>
    <a:srgbClr val="7BB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2034" autoAdjust="0"/>
  </p:normalViewPr>
  <p:slideViewPr>
    <p:cSldViewPr snapToGrid="0">
      <p:cViewPr>
        <p:scale>
          <a:sx n="60" d="100"/>
          <a:sy n="60" d="100"/>
        </p:scale>
        <p:origin x="1123" y="3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93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3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1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3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Global Pollution Map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This map shows higher concentrations of pollution (represented by warmer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colours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) corresponding with larger population areas (denoted by bubble size). This visual correlation supports the hypothesis that more populous areas tend to have higher pollution levels.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Spearman Correlation Coefficients: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bar graph shows a negative correlation for ozone with population (</a:t>
            </a:r>
            <a:r>
              <a:rPr lang="en-US" b="0" i="0" dirty="0">
                <a:solidFill>
                  <a:srgbClr val="0D0D0D"/>
                </a:solidFill>
                <a:effectLst/>
                <a:latin typeface="KaTeX_Main"/>
              </a:rPr>
              <a:t>𝑟𝑠=−0.12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) and positive correlations for other pollutants. This suggests that except for ozone, higher population sizes generally correlate with increased pollution levels, supporting the hypothesis.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1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659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– Local (Australia)</a:t>
            </a:r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4DC4283-E67A-48B7-A137-B587385F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76" y="489900"/>
            <a:ext cx="8903062" cy="5564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E685A-184B-9D00-6BC0-157431EBA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45" y="-1"/>
            <a:ext cx="2370675" cy="61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B5B5B"/>
                </a:solidFill>
              </a:rPr>
              <a:t>Globally 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285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FFAFE-841A-0392-EF72-B5D30DD86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002" y="408193"/>
            <a:ext cx="7582322" cy="5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7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11222B-C5B3-CABD-8710-16414A6A1E5F}"/>
              </a:ext>
            </a:extLst>
          </p:cNvPr>
          <p:cNvSpPr/>
          <p:nvPr/>
        </p:nvSpPr>
        <p:spPr>
          <a:xfrm>
            <a:off x="6128426" y="473413"/>
            <a:ext cx="0" cy="5693923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80E16-AAD7-7480-4E0B-6A0EB3A43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344" b="50059"/>
          <a:stretch/>
        </p:blipFill>
        <p:spPr>
          <a:xfrm>
            <a:off x="6640276" y="518706"/>
            <a:ext cx="3560518" cy="243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C3B93-B65D-8036-CED9-B74E7799B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59" r="50508"/>
          <a:stretch/>
        </p:blipFill>
        <p:spPr>
          <a:xfrm>
            <a:off x="1921756" y="548989"/>
            <a:ext cx="3605262" cy="2469402"/>
          </a:xfrm>
          <a:prstGeom prst="rect">
            <a:avLst/>
          </a:prstGeom>
        </p:spPr>
      </p:pic>
      <p:pic>
        <p:nvPicPr>
          <p:cNvPr id="16" name="Picture 15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2380CEB2-274D-2F19-CE20-BAFB21B6D8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r="50102"/>
          <a:stretch/>
        </p:blipFill>
        <p:spPr>
          <a:xfrm>
            <a:off x="-1" y="3087389"/>
            <a:ext cx="1050588" cy="3087391"/>
          </a:xfrm>
          <a:prstGeom prst="rect">
            <a:avLst/>
          </a:prstGeom>
        </p:spPr>
      </p:pic>
      <p:pic>
        <p:nvPicPr>
          <p:cNvPr id="17" name="Picture 16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5CFD9BFE-ABFE-B2AF-CCD1-B51DBE002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2"/>
          <a:stretch/>
        </p:blipFill>
        <p:spPr>
          <a:xfrm>
            <a:off x="0" y="-1"/>
            <a:ext cx="1050587" cy="3087391"/>
          </a:xfrm>
          <a:prstGeom prst="rect">
            <a:avLst/>
          </a:prstGeom>
        </p:spPr>
      </p:pic>
      <p:pic>
        <p:nvPicPr>
          <p:cNvPr id="19" name="Picture 18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680D627E-2E61-672F-71CB-5688D93B54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2" r="24651"/>
          <a:stretch/>
        </p:blipFill>
        <p:spPr>
          <a:xfrm>
            <a:off x="11141411" y="3087389"/>
            <a:ext cx="1050587" cy="3087391"/>
          </a:xfrm>
          <a:prstGeom prst="rect">
            <a:avLst/>
          </a:prstGeom>
        </p:spPr>
      </p:pic>
      <p:pic>
        <p:nvPicPr>
          <p:cNvPr id="20" name="Picture 19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859D43E1-FB72-C95C-9F3B-20F70015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2"/>
          <a:stretch/>
        </p:blipFill>
        <p:spPr>
          <a:xfrm>
            <a:off x="11141412" y="-1"/>
            <a:ext cx="1050587" cy="3087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750-0E76-13A4-CC0D-3180B5242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07" t="50059"/>
          <a:stretch/>
        </p:blipFill>
        <p:spPr>
          <a:xfrm>
            <a:off x="1846510" y="3622952"/>
            <a:ext cx="3717711" cy="2531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9EB287-6B0E-ED21-9CDC-5466BF573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23" b="50059"/>
          <a:stretch/>
        </p:blipFill>
        <p:spPr>
          <a:xfrm>
            <a:off x="6657622" y="3641183"/>
            <a:ext cx="3536326" cy="23891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432D4B-9F49-DA93-7798-1F86019E6F87}"/>
              </a:ext>
            </a:extLst>
          </p:cNvPr>
          <p:cNvSpPr/>
          <p:nvPr/>
        </p:nvSpPr>
        <p:spPr>
          <a:xfrm>
            <a:off x="1050587" y="3088588"/>
            <a:ext cx="5083331" cy="482048"/>
          </a:xfrm>
          <a:prstGeom prst="rect">
            <a:avLst/>
          </a:prstGeom>
          <a:gradFill flip="none" rotWithShape="1">
            <a:gsLst>
              <a:gs pos="0">
                <a:srgbClr val="415A19">
                  <a:shade val="30000"/>
                  <a:satMod val="115000"/>
                </a:srgbClr>
              </a:gs>
              <a:gs pos="50000">
                <a:srgbClr val="415A19">
                  <a:shade val="67500"/>
                  <a:satMod val="115000"/>
                </a:srgbClr>
              </a:gs>
              <a:gs pos="100000">
                <a:srgbClr val="8C6C2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E64AB-BA95-D643-5800-6B6A3798FCBA}"/>
              </a:ext>
            </a:extLst>
          </p:cNvPr>
          <p:cNvSpPr/>
          <p:nvPr/>
        </p:nvSpPr>
        <p:spPr>
          <a:xfrm>
            <a:off x="1050587" y="0"/>
            <a:ext cx="5083336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95483A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Autumn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165BC-AE49-9987-512C-26611954DDCA}"/>
              </a:ext>
            </a:extLst>
          </p:cNvPr>
          <p:cNvSpPr/>
          <p:nvPr/>
        </p:nvSpPr>
        <p:spPr>
          <a:xfrm>
            <a:off x="6133923" y="-2510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6190A0"/>
              </a:gs>
              <a:gs pos="100000">
                <a:srgbClr val="7BB4C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17B5D-0EEF-2DA9-4B3D-91DEEA59C7AF}"/>
              </a:ext>
            </a:extLst>
          </p:cNvPr>
          <p:cNvSpPr/>
          <p:nvPr/>
        </p:nvSpPr>
        <p:spPr>
          <a:xfrm>
            <a:off x="6133921" y="3088763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6BAFC5"/>
              </a:gs>
              <a:gs pos="50000">
                <a:srgbClr val="6190A0"/>
              </a:gs>
              <a:gs pos="100000">
                <a:srgbClr val="DCB53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48175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331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4511772B-3AAC-CD3A-6B95-92443619A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31" y="536447"/>
            <a:ext cx="9827337" cy="54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29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BDD8E0-90C7-84CC-95A8-E660612B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459" y="0"/>
            <a:ext cx="2434542" cy="625542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91BC-F866-B416-E7A8-6EA4A3FC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005"/>
          <a:stretch/>
        </p:blipFill>
        <p:spPr>
          <a:xfrm>
            <a:off x="0" y="159722"/>
            <a:ext cx="9477451" cy="596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747DD-CA32-02CC-EF34-D4942A730968}"/>
              </a:ext>
            </a:extLst>
          </p:cNvPr>
          <p:cNvSpPr txBox="1"/>
          <p:nvPr/>
        </p:nvSpPr>
        <p:spPr>
          <a:xfrm>
            <a:off x="5505118" y="810541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Correlation Coefficient: -0.26</a:t>
            </a:r>
          </a:p>
        </p:txBody>
      </p:sp>
    </p:spTree>
    <p:extLst>
      <p:ext uri="{BB962C8B-B14F-4D97-AF65-F5344CB8AC3E}">
        <p14:creationId xmlns:p14="http://schemas.microsoft.com/office/powerpoint/2010/main" val="425892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B4119-2B38-3A9B-8CEF-AC0B09EF6DC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31CB8-10A5-04A7-0EB4-7A8FF0F0E6D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6C037-EB74-1198-C8CF-150A35B326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Which air pollutant has the most significant correlation to respiratory deaths?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FAAF4F-3F63-D64D-C9AC-E5A0C07A96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4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94502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1DC907-4FA8-D591-C942-3559FBD7E5EA}"/>
              </a:ext>
            </a:extLst>
          </p:cNvPr>
          <p:cNvSpPr/>
          <p:nvPr/>
        </p:nvSpPr>
        <p:spPr>
          <a:xfrm>
            <a:off x="7481737" y="436837"/>
            <a:ext cx="45719" cy="5737944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DA4ED-0C1F-AAC0-311E-0A74552CB6BB}"/>
              </a:ext>
            </a:extLst>
          </p:cNvPr>
          <p:cNvSpPr/>
          <p:nvPr/>
        </p:nvSpPr>
        <p:spPr>
          <a:xfrm>
            <a:off x="2650599" y="-35840"/>
            <a:ext cx="4835006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Sulphur Dioxide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2A7AD-3F3F-219D-FA4B-6A2991C7B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2650603" cy="679407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DCBCBF3-F144-E871-F31D-03A6483002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989" r="8500" b="228"/>
          <a:stretch/>
        </p:blipFill>
        <p:spPr>
          <a:xfrm>
            <a:off x="7905058" y="422054"/>
            <a:ext cx="3957362" cy="2565987"/>
          </a:xfrm>
          <a:prstGeom prst="rect">
            <a:avLst/>
          </a:prstGeom>
        </p:spPr>
      </p:pic>
      <p:pic>
        <p:nvPicPr>
          <p:cNvPr id="5" name="Picture 4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ED62F16-CF33-B488-95C9-BA8691514F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6216" r="8213"/>
          <a:stretch/>
        </p:blipFill>
        <p:spPr>
          <a:xfrm>
            <a:off x="7905058" y="3546020"/>
            <a:ext cx="3957362" cy="2565987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FF83F41-8B6A-35B7-9634-6C0E3B260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6216" r="5378"/>
          <a:stretch/>
        </p:blipFill>
        <p:spPr>
          <a:xfrm>
            <a:off x="2969737" y="3505612"/>
            <a:ext cx="4167987" cy="2606143"/>
          </a:xfrm>
          <a:prstGeom prst="rect">
            <a:avLst/>
          </a:prstGeom>
        </p:spPr>
      </p:pic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A61A0DD-36C2-3676-C57A-41E3C9602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6216" r="7738"/>
          <a:stretch/>
        </p:blipFill>
        <p:spPr>
          <a:xfrm>
            <a:off x="2882251" y="447657"/>
            <a:ext cx="4103766" cy="2565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927307-4C78-5444-3DB4-877EE01AEDDC}"/>
              </a:ext>
            </a:extLst>
          </p:cNvPr>
          <p:cNvSpPr/>
          <p:nvPr/>
        </p:nvSpPr>
        <p:spPr>
          <a:xfrm>
            <a:off x="2650603" y="3055258"/>
            <a:ext cx="4835002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Nitrogen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8E4D9-764E-1017-0F9D-02DB57A04CB9}"/>
              </a:ext>
            </a:extLst>
          </p:cNvPr>
          <p:cNvSpPr/>
          <p:nvPr/>
        </p:nvSpPr>
        <p:spPr>
          <a:xfrm>
            <a:off x="7485607" y="-35840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Ammonia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960CE-374A-55FD-A965-5950EFA7B254}"/>
              </a:ext>
            </a:extLst>
          </p:cNvPr>
          <p:cNvSpPr/>
          <p:nvPr/>
        </p:nvSpPr>
        <p:spPr>
          <a:xfrm>
            <a:off x="7485605" y="3055433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Carbon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563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8892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So, What are Our Thoughts?</a:t>
            </a:r>
          </a:p>
        </p:txBody>
      </p:sp>
    </p:spTree>
    <p:extLst>
      <p:ext uri="{BB962C8B-B14F-4D97-AF65-F5344CB8AC3E}">
        <p14:creationId xmlns:p14="http://schemas.microsoft.com/office/powerpoint/2010/main" val="221730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Population v Pollution Levels 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 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Correlation (Global)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≠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Weak Correlation (Australia)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427810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Timeframe (2 years)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Socio-economic considerations</a:t>
            </a:r>
          </a:p>
          <a:p>
            <a:pPr marL="457200" indent="-457200" algn="ctr">
              <a:buFontTx/>
              <a:buChar char="-"/>
            </a:pP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Pollution Level Means Vary by Season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427810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Timeframes (2 years)</a:t>
            </a:r>
          </a:p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Consistency of reporting and analysis across countries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29CB5-EDBF-C7E1-D6E8-BF127F677BB0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DA3D7-2AFC-3EC7-63E3-F116F08F549E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8FF445-DA4C-A616-CFE8-F49A93FEE681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434B8B-7DF0-ACC0-7F9A-274A80262033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908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Depressive Mental Health Disorders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Inconclusive (more study needed)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446098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Data collection bias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Consistency of reporting</a:t>
            </a:r>
          </a:p>
          <a:p>
            <a:pPr marL="457200" indent="-457200" algn="ctr">
              <a:buFontTx/>
              <a:buChar char="-"/>
            </a:pP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Respiratory Deaths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Significant Correlation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446098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Ecological fallacy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Correlation ≠ Causation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E8A3AA-6CE7-E63E-1B53-9CEB9579CBFE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6EACA-FEEC-3E69-AB76-C395D712DAB3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87AF33-F758-2B01-79F0-2AE6194BD8CF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3AECE0-043A-9324-5D47-E3C608938A45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855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07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THE Process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Data and Process</a:t>
            </a:r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OpenWeatherMap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API NINJAS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20444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1200329"/>
          </a:xfrm>
          <a:prstGeom prst="rect">
            <a:avLst/>
          </a:prstGeom>
          <a:solidFill>
            <a:srgbClr val="19304C"/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nalyse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23AA993B-BFC1-81AD-D500-E35C886E2BC2}"/>
              </a:ext>
            </a:extLst>
          </p:cNvPr>
          <p:cNvSpPr txBox="1">
            <a:spLocks/>
          </p:cNvSpPr>
          <p:nvPr/>
        </p:nvSpPr>
        <p:spPr>
          <a:xfrm>
            <a:off x="0" y="6174781"/>
            <a:ext cx="12192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Pollutants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D37CAFE-7960-E75D-30A0-CB241A32F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04480"/>
              </p:ext>
            </p:extLst>
          </p:nvPr>
        </p:nvGraphicFramePr>
        <p:xfrm>
          <a:off x="943100" y="405634"/>
          <a:ext cx="10305800" cy="4752014"/>
        </p:xfrm>
        <a:graphic>
          <a:graphicData uri="http://schemas.openxmlformats.org/drawingml/2006/table">
            <a:tbl>
              <a:tblPr/>
              <a:tblGrid>
                <a:gridCol w="1288225">
                  <a:extLst>
                    <a:ext uri="{9D8B030D-6E8A-4147-A177-3AD203B41FA5}">
                      <a16:colId xmlns:a16="http://schemas.microsoft.com/office/drawing/2014/main" val="1201547265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607654032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570781913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3471505930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00764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535950206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6417378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907019031"/>
                    </a:ext>
                  </a:extLst>
                </a:gridCol>
              </a:tblGrid>
              <a:tr h="550756">
                <a:tc rowSpan="2" gridSpan="2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SO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NO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10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2.5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O</a:t>
                      </a:r>
                      <a:r>
                        <a:rPr lang="en-US" sz="2000" b="1" baseline="-25000" dirty="0">
                          <a:effectLst/>
                        </a:rPr>
                        <a:t>3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CO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99165"/>
                  </a:ext>
                </a:extLst>
              </a:tr>
              <a:tr h="432000">
                <a:tc gridSpan="2" vMerge="1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t"/>
                      <a:r>
                        <a:rPr lang="fr-FR" sz="1800" b="1" i="1" dirty="0">
                          <a:effectLst/>
                        </a:rPr>
                        <a:t>Concentration in μg/m</a:t>
                      </a:r>
                      <a:r>
                        <a:rPr lang="fr-FR" sz="1800" b="1" i="1" baseline="30000" dirty="0">
                          <a:effectLst/>
                        </a:rPr>
                        <a:t>3</a:t>
                      </a:r>
                      <a:endParaRPr lang="en-US" sz="1800" b="1" i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14384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Good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1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10)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60)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[0; 4400)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065532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Fair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2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[40; 70)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[10; 25)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[60;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[4400; 9400)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802153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Moderate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3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[80; 250)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[70; 150)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[25;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140)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[9400-12400)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810998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4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[250; 350)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[150;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75)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[140; 180)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[12400; 15400)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92281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Very 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5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⩾350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⩾75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⩾180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⩾15400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60064"/>
                  </a:ext>
                </a:extLst>
              </a:tr>
            </a:tbl>
          </a:graphicData>
        </a:graphic>
      </p:graphicFrame>
      <p:pic>
        <p:nvPicPr>
          <p:cNvPr id="33" name="Graphic 32" descr="Badge Follow with solid fill">
            <a:extLst>
              <a:ext uri="{FF2B5EF4-FFF2-40B4-BE49-F238E27FC236}">
                <a16:creationId xmlns:a16="http://schemas.microsoft.com/office/drawing/2014/main" id="{2A627C4D-D89D-4274-EFD1-C8CD8293C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760" y="526038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E9D4BA-9A05-7615-40A8-0D53A8DC5634}"/>
              </a:ext>
            </a:extLst>
          </p:cNvPr>
          <p:cNvSpPr txBox="1"/>
          <p:nvPr/>
        </p:nvSpPr>
        <p:spPr>
          <a:xfrm>
            <a:off x="2226820" y="5532915"/>
            <a:ext cx="90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Not included in the Air Quality Index: 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Nitrogen monoxide (NO) and Ammonia (NH</a:t>
            </a:r>
            <a:r>
              <a:rPr lang="en-US" b="0" i="0" baseline="-2500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  <a:gs pos="41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098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64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rgbClr val="19304C"/>
                </a:solidFill>
              </a:rPr>
              <a:t>LET’S HAVE SOME FUN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HYPOTHESES 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C9E-E70B-3B84-258E-10F7BF6AE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2185865" cy="35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39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4D16DA-0A31-C330-4336-FEBDD1865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533" y="0"/>
            <a:ext cx="2626468" cy="6208016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FAF11-C7CD-3F9D-DE8F-8AF7F38E1340}"/>
              </a:ext>
            </a:extLst>
          </p:cNvPr>
          <p:cNvGrpSpPr/>
          <p:nvPr/>
        </p:nvGrpSpPr>
        <p:grpSpPr>
          <a:xfrm>
            <a:off x="543966" y="161908"/>
            <a:ext cx="8477601" cy="6012873"/>
            <a:chOff x="0" y="1012002"/>
            <a:chExt cx="6474778" cy="45620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1D522-693E-CA73-8871-A0EE6F130391}"/>
                </a:ext>
              </a:extLst>
            </p:cNvPr>
            <p:cNvSpPr txBox="1"/>
            <p:nvPr/>
          </p:nvSpPr>
          <p:spPr>
            <a:xfrm>
              <a:off x="669725" y="1012002"/>
              <a:ext cx="5805053" cy="3211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Global Winter CO Pollution Levels in </a:t>
              </a:r>
              <a:r>
                <a:rPr lang="el-GR" sz="1400" dirty="0"/>
                <a:t>μ</a:t>
              </a:r>
              <a:r>
                <a:rPr lang="en-US" sz="1400" dirty="0"/>
                <a:t>g/m by Population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DCF08-FAF6-8CE7-4C4D-D1B67035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276139"/>
              <a:ext cx="6096000" cy="429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05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5113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25" y="45930"/>
            <a:ext cx="4833403" cy="32560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E7F6B2-B832-2A30-386C-CF1DC7D13FF9}"/>
              </a:ext>
            </a:extLst>
          </p:cNvPr>
          <p:cNvGrpSpPr/>
          <p:nvPr/>
        </p:nvGrpSpPr>
        <p:grpSpPr>
          <a:xfrm>
            <a:off x="6161109" y="104829"/>
            <a:ext cx="4799061" cy="2727270"/>
            <a:chOff x="5428588" y="1650117"/>
            <a:chExt cx="5642478" cy="35349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753B20-C86E-CB34-3FBD-82667212B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b="74955"/>
            <a:stretch/>
          </p:blipFill>
          <p:spPr>
            <a:xfrm>
              <a:off x="5803490" y="1650117"/>
              <a:ext cx="5267576" cy="3526314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rot="16200000" flipH="1">
              <a:off x="4272784" y="3598145"/>
              <a:ext cx="2742743" cy="431136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Nitrogen Monoxide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A1A611A-75B5-56AA-4B02-2E821AA94582}"/>
              </a:ext>
            </a:extLst>
          </p:cNvPr>
          <p:cNvSpPr/>
          <p:nvPr/>
        </p:nvSpPr>
        <p:spPr>
          <a:xfrm>
            <a:off x="4908550" y="265551"/>
            <a:ext cx="427285" cy="2031858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663BC-DAD1-FA13-0FC6-A2C9EDB56D66}"/>
              </a:ext>
            </a:extLst>
          </p:cNvPr>
          <p:cNvGrpSpPr/>
          <p:nvPr/>
        </p:nvGrpSpPr>
        <p:grpSpPr>
          <a:xfrm>
            <a:off x="6171283" y="2923346"/>
            <a:ext cx="4788584" cy="3064704"/>
            <a:chOff x="6740672" y="578386"/>
            <a:chExt cx="5185100" cy="32932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7015F1-05E8-166B-5168-18D1FC4C1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6711" y="578386"/>
              <a:ext cx="4799061" cy="3293223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56C84A-1C57-415D-E8DA-A2F8C2ABA3E0}"/>
                </a:ext>
              </a:extLst>
            </p:cNvPr>
            <p:cNvSpPr txBox="1"/>
            <p:nvPr/>
          </p:nvSpPr>
          <p:spPr>
            <a:xfrm rot="16200000" flipH="1">
              <a:off x="6401610" y="3132633"/>
              <a:ext cx="1078038" cy="399914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Ozone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FFFDE07-134E-D71C-292F-AA0D2C55A03B}"/>
              </a:ext>
            </a:extLst>
          </p:cNvPr>
          <p:cNvSpPr/>
          <p:nvPr/>
        </p:nvSpPr>
        <p:spPr>
          <a:xfrm>
            <a:off x="1090365" y="1973557"/>
            <a:ext cx="427285" cy="1080791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6A8E6C-9472-0F46-DE93-88CE58963DE5}"/>
              </a:ext>
            </a:extLst>
          </p:cNvPr>
          <p:cNvSpPr/>
          <p:nvPr/>
        </p:nvSpPr>
        <p:spPr>
          <a:xfrm>
            <a:off x="5335835" y="142133"/>
            <a:ext cx="1268165" cy="573906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FF08F47-EE2F-4A37-8B88-BE708870865D}"/>
              </a:ext>
            </a:extLst>
          </p:cNvPr>
          <p:cNvSpPr/>
          <p:nvPr/>
        </p:nvSpPr>
        <p:spPr>
          <a:xfrm rot="5400000">
            <a:off x="3225799" y="920749"/>
            <a:ext cx="1168400" cy="5435601"/>
          </a:xfrm>
          <a:prstGeom prst="bentUpArrow">
            <a:avLst>
              <a:gd name="adj1" fmla="val 26451"/>
              <a:gd name="adj2" fmla="val 24479"/>
              <a:gd name="adj3" fmla="val 28240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7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5ODQyMTV9"/>
  <p:tag name="SLIDO_TYPE" val="SlidoPoll"/>
  <p:tag name="SLIDO_POLL_UUID" val="d465ec37-e7a4-4cd5-a87c-86138cc8cdcd"/>
  <p:tag name="SLIDO_TIMELINE" val="W3sicG9sbFF1ZXN0aW9uVXVpZCI6IjJjYmIyNDg3LTYzZTctNDQ3Ni04NTllLWI3NDcxZWYzZDI3NiIsInNob3dSZXN1bHRzIjpmYWxzZSwic2hvd0NvcnJlY3RBbnN3ZXJzIjpmYWxzZSwidm90aW5nTG9ja2VkIjpmYWxzZX0seyJwb2xsUXVlc3Rpb25VdWlkIjoiMmNiYjI0ODctNjNlNy00NDc2LTg1OWUtYjc0NzFlZjNkMjc2Iiwic2hvd1Jlc3VsdHMiOnRydWUsInNob3dDb3JyZWN0QW5zd2VycyI6ZmFsc2UsInZvdGluZ0xvY2tlZCI6ZmFsc2V9XQ=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1010</TotalTime>
  <Words>895</Words>
  <Application>Microsoft Office PowerPoint</Application>
  <PresentationFormat>Widescreen</PresentationFormat>
  <Paragraphs>184</Paragraphs>
  <Slides>23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KaTeX_Main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Ware, Wendy</cp:lastModifiedBy>
  <cp:revision>33</cp:revision>
  <dcterms:created xsi:type="dcterms:W3CDTF">2024-05-04T04:26:45Z</dcterms:created>
  <dcterms:modified xsi:type="dcterms:W3CDTF">2024-05-06T14:11:22Z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